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7" r:id="rId3"/>
    <p:sldId id="306" r:id="rId4"/>
    <p:sldId id="345" r:id="rId5"/>
    <p:sldId id="344" r:id="rId6"/>
    <p:sldId id="339" r:id="rId7"/>
    <p:sldId id="309" r:id="rId8"/>
    <p:sldId id="308" r:id="rId9"/>
    <p:sldId id="299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2869"/>
  </p:normalViewPr>
  <p:slideViewPr>
    <p:cSldViewPr snapToGrid="0" snapToObjects="1">
      <p:cViewPr varScale="1">
        <p:scale>
          <a:sx n="88" d="100"/>
          <a:sy n="88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E7AC90-BB9D-41DB-A7BA-A33CBFC04D8B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F696D74-2743-4822-BF70-84DFCC012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AFB9FC-4A0B-4449-938C-3E37789D29BA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29C740-B8C5-4057-B95C-34CB646E3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Welcome to Take 10 with 4-H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Take 10 with 4-H was created as an idea sharing and learning opportunity for 4-H volunteers at the recommendation of the Volunteer Development Workgroup which is made up of 4-H agents from each District in NM 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Todays topic is 4-H Member Opportunities.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C916D76-3897-4C90-B64F-30FAB7F2E6F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52A3CB64-AF3F-C746-80AD-76E55519F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072B6D68-B509-1541-A1C8-9007D7F61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869EF174-C659-B048-98C1-5E8B9B9D88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4020202020204" pitchFamily="34" charset="0"/>
              </a:defRPr>
            </a:lvl9pPr>
          </a:lstStyle>
          <a:p>
            <a:fld id="{FBBBAFC0-F7D7-084D-BE6D-DABCCFB2EE1D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00355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9C740-B8C5-4057-B95C-34CB646E372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03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222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38200" y="1276866"/>
            <a:ext cx="10515600" cy="433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21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78330F0-9898-C74C-9AAB-E58460ECE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5D1B8528-DCA3-AC4D-BEC3-CADE37FAB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71B731-865B-D144-8E1F-5865AB7AF1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75827-CBFB-F84B-80C1-5E06E5A09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203599"/>
      </p:ext>
    </p:extLst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149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wo columns of conten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66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4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15433" y="752441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757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6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2FDBEC-EF4E-4C1D-84FE-8B4930937A1A}" type="datetimeFigureOut">
              <a:rPr lang="en-US"/>
              <a:pPr>
                <a:defRPr/>
              </a:pPr>
              <a:t>10/6/22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8D17FD9-14CE-44CC-8611-90B4B549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61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3" y="1298448"/>
            <a:ext cx="7315200" cy="3255264"/>
          </a:xfrm>
        </p:spPr>
        <p:txBody>
          <a:bodyPr anchor="b">
            <a:normAutofit/>
          </a:bodyPr>
          <a:lstStyle>
            <a:lvl1pPr>
              <a:defRPr sz="5898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199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 smtClean="0"/>
              <a:t>10/6/22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6054725"/>
            <a:ext cx="12192000" cy="803275"/>
          </a:xfrm>
          <a:prstGeom prst="rect">
            <a:avLst/>
          </a:prstGeom>
          <a:solidFill>
            <a:srgbClr val="610B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 Box 21"/>
          <p:cNvSpPr txBox="1"/>
          <p:nvPr userDrawn="1"/>
        </p:nvSpPr>
        <p:spPr>
          <a:xfrm>
            <a:off x="677863" y="6124575"/>
            <a:ext cx="1979612" cy="5080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BE BOLD. </a:t>
            </a:r>
            <a:r>
              <a:rPr lang="en-US" sz="1000" dirty="0">
                <a:solidFill>
                  <a:srgbClr val="FFFFFF"/>
                </a:solidFill>
                <a:ea typeface="Calibri" charset="0"/>
                <a:cs typeface="Calibri" charset="0"/>
              </a:rPr>
              <a:t>Shape the Future.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ea typeface="Calibri" charset="0"/>
                <a:cs typeface="Calibri" charset="0"/>
              </a:rPr>
              <a:t>New Mexico State University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rgbClr val="FFFFFF"/>
                </a:solidFill>
                <a:ea typeface="Calibri" charset="0"/>
                <a:cs typeface="Calibri" charset="0"/>
              </a:rPr>
              <a:t>aces.nmsu.edu</a:t>
            </a:r>
            <a:endParaRPr lang="en-US" sz="1000" b="1" dirty="0">
              <a:ea typeface="Calibri" charset="0"/>
              <a:cs typeface="Calibri" charset="0"/>
            </a:endParaRPr>
          </a:p>
        </p:txBody>
      </p:sp>
      <p:grpSp>
        <p:nvGrpSpPr>
          <p:cNvPr id="1030" name="Group 23"/>
          <p:cNvGrpSpPr>
            <a:grpSpLocks/>
          </p:cNvGrpSpPr>
          <p:nvPr userDrawn="1"/>
        </p:nvGrpSpPr>
        <p:grpSpPr bwMode="auto">
          <a:xfrm>
            <a:off x="71438" y="6053138"/>
            <a:ext cx="677862" cy="752475"/>
            <a:chOff x="0" y="0"/>
            <a:chExt cx="1960880" cy="213487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1960880" cy="2134870"/>
            </a:xfrm>
            <a:prstGeom prst="rect">
              <a:avLst/>
            </a:prstGeom>
            <a:solidFill>
              <a:srgbClr val="610B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32" name="Picture 32" descr="Macintosh HD:Users:nickyboyfloyd:Desktop:NMlogo_1colorstate_noU_black_btmp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05" y="88900"/>
              <a:ext cx="1779270" cy="1957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nm4h.nmsu.edu/leadership/youth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4680"/>
            <a:ext cx="12192001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0900"/>
            <a:ext cx="121872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itle 1"/>
          <p:cNvSpPr txBox="1">
            <a:spLocks noChangeArrowheads="1"/>
          </p:cNvSpPr>
          <p:nvPr/>
        </p:nvSpPr>
        <p:spPr bwMode="auto">
          <a:xfrm>
            <a:off x="6800384" y="2736944"/>
            <a:ext cx="59832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9000"/>
              </a:lnSpc>
            </a:pPr>
            <a:r>
              <a:rPr lang="en-US" altLang="en-US" sz="4500" b="1" dirty="0">
                <a:latin typeface="American Typewriter"/>
              </a:rPr>
              <a:t>Take 10 with 4-H</a:t>
            </a:r>
          </a:p>
        </p:txBody>
      </p:sp>
      <p:pic>
        <p:nvPicPr>
          <p:cNvPr id="512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288"/>
            <a:ext cx="6208713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778250"/>
            <a:ext cx="6921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ree Stock Photo 11962 Stack of Colorful Wooden Blocks in White Studio | freeimagesliv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33"/>
          <a:stretch/>
        </p:blipFill>
        <p:spPr>
          <a:xfrm>
            <a:off x="6336018" y="1633756"/>
            <a:ext cx="4380480" cy="284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8404CB-A213-7349-B7DB-6B3DE690BA71}"/>
              </a:ext>
            </a:extLst>
          </p:cNvPr>
          <p:cNvSpPr txBox="1"/>
          <p:nvPr/>
        </p:nvSpPr>
        <p:spPr>
          <a:xfrm>
            <a:off x="6800384" y="4807044"/>
            <a:ext cx="520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merican Typewriter" panose="02090604020004020304" pitchFamily="18" charset="77"/>
              </a:rPr>
              <a:t>Leadership Opportunities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1031">
            <a:extLst>
              <a:ext uri="{FF2B5EF4-FFF2-40B4-BE49-F238E27FC236}">
                <a16:creationId xmlns:a16="http://schemas.microsoft.com/office/drawing/2014/main" id="{A43915D5-9F76-E840-8A7E-E5B1A6133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0081" y="242247"/>
            <a:ext cx="6096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accent6"/>
                </a:solidFill>
                <a:latin typeface="Impact" panose="020B0806030902050204" pitchFamily="34" charset="0"/>
              </a:rPr>
              <a:t>Leadership Opportunities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648962-B00A-EA43-8DBD-7E8617DEFF52}"/>
              </a:ext>
            </a:extLst>
          </p:cNvPr>
          <p:cNvSpPr txBox="1"/>
          <p:nvPr/>
        </p:nvSpPr>
        <p:spPr>
          <a:xfrm>
            <a:off x="4601030" y="3308363"/>
            <a:ext cx="3715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Club and County Level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Club Leadership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Club Committee Leadership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Club/County Junior Leader</a:t>
            </a:r>
          </a:p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County Council Leadership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98BA301F-BF9F-454F-8A2D-699A15882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281" y="2190436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05539"/>
      </p:ext>
    </p:extLst>
  </p:cSld>
  <p:clrMapOvr>
    <a:masterClrMapping/>
  </p:clrMapOvr>
  <p:transition advClick="0" advTm="1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7883" y="1295400"/>
            <a:ext cx="7696200" cy="1828800"/>
          </a:xfrm>
        </p:spPr>
        <p:txBody>
          <a:bodyPr>
            <a:noAutofit/>
          </a:bodyPr>
          <a:lstStyle/>
          <a:p>
            <a:pPr marL="457200" lvl="1" algn="ctr"/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en-US" dirty="0"/>
          </a:p>
        </p:txBody>
      </p:sp>
      <p:sp>
        <p:nvSpPr>
          <p:cNvPr id="3" name="Text Box 1029">
            <a:extLst>
              <a:ext uri="{FF2B5EF4-FFF2-40B4-BE49-F238E27FC236}">
                <a16:creationId xmlns:a16="http://schemas.microsoft.com/office/drawing/2014/main" id="{4B6A2866-5D2F-F849-B10A-6885C306B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62" y="1390935"/>
            <a:ext cx="1050081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At the club level any 4-H member in good standing and meeting club criteria has a chance to be an officer!</a:t>
            </a:r>
          </a:p>
          <a:p>
            <a:pPr eaLnBrk="1" hangingPunct="1">
              <a:buFontTx/>
              <a:buChar char="•"/>
              <a:defRPr/>
            </a:pP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On the county level, any member in good standing and meeting county criteria can run for a position. </a:t>
            </a:r>
          </a:p>
          <a:p>
            <a:pPr eaLnBrk="1" hangingPunct="1">
              <a:defRPr/>
            </a:pPr>
            <a:endParaRPr lang="en-US" sz="2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defRPr/>
            </a:pP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By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serving as a county council officer, you become a member of a team that represents the clubs in the county as well as provide county wide workshops and training for the various clubs and their new officers. </a:t>
            </a:r>
          </a:p>
          <a:p>
            <a:pPr eaLnBrk="1" hangingPunct="1">
              <a:defRPr/>
            </a:pP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7B196-8451-5347-A73C-90A6E802B72A}"/>
              </a:ext>
            </a:extLst>
          </p:cNvPr>
          <p:cNvSpPr txBox="1"/>
          <p:nvPr/>
        </p:nvSpPr>
        <p:spPr>
          <a:xfrm>
            <a:off x="2432767" y="647577"/>
            <a:ext cx="7152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Club and County Leadership Opportunities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F389ED5-08B8-8146-9EDC-D28AD2DFF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482" y="769196"/>
            <a:ext cx="514269" cy="5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73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WordArt 1031">
            <a:extLst>
              <a:ext uri="{FF2B5EF4-FFF2-40B4-BE49-F238E27FC236}">
                <a16:creationId xmlns:a16="http://schemas.microsoft.com/office/drawing/2014/main" id="{A43915D5-9F76-E840-8A7E-E5B1A61339A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25421" y="237847"/>
            <a:ext cx="60960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chemeClr val="accent6"/>
                </a:solidFill>
                <a:latin typeface="Impact" panose="020B0806030902050204" pitchFamily="34" charset="0"/>
              </a:rPr>
              <a:t>Leadership Opportunities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BE093-D04E-EC4D-90FA-14D021048D5B}"/>
              </a:ext>
            </a:extLst>
          </p:cNvPr>
          <p:cNvSpPr txBox="1"/>
          <p:nvPr/>
        </p:nvSpPr>
        <p:spPr>
          <a:xfrm>
            <a:off x="449943" y="3047788"/>
            <a:ext cx="6183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Junior Instructors - Application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HE School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   Horse and Livestock Schools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Youth Fair Officials - Application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YGA Counselors and Counselors in Training – Application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STEAM Innovators - Application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F08953-E4DB-BE49-8EEC-552E2F3FFDD3}"/>
              </a:ext>
            </a:extLst>
          </p:cNvPr>
          <p:cNvSpPr/>
          <p:nvPr/>
        </p:nvSpPr>
        <p:spPr>
          <a:xfrm>
            <a:off x="6633029" y="304757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4-H Day at the Roundhouse  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Citizenship Washington Focus (CWF) 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National 4-H Conference - TBD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National 4-H Congress – Portfolio Submission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State Shooting Sports Leadership Summit – Application</a:t>
            </a:r>
          </a:p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State 4-H Leadership Team - Application</a:t>
            </a:r>
          </a:p>
          <a:p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A71C7-C9D6-B44D-9F5F-C1E8B8296632}"/>
              </a:ext>
            </a:extLst>
          </p:cNvPr>
          <p:cNvSpPr txBox="1"/>
          <p:nvPr/>
        </p:nvSpPr>
        <p:spPr>
          <a:xfrm>
            <a:off x="2861533" y="2368381"/>
            <a:ext cx="68194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Opportunities specific to Senior Members</a:t>
            </a:r>
            <a:endParaRPr 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65229F-96F2-8543-A957-952C3CAC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05" y="1699194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464019"/>
      </p:ext>
    </p:extLst>
  </p:cSld>
  <p:clrMapOvr>
    <a:masterClrMapping/>
  </p:clrMapOvr>
  <p:transition advClick="0" advTm="1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152E1FA6-9341-354A-AA33-BBA0C9A35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058" y="1118673"/>
            <a:ext cx="46570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Junior/Assistant Instructors</a:t>
            </a:r>
            <a:endParaRPr lang="en-US" altLang="en-US" sz="4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E0F71428-231E-6142-9062-A781DB98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057400"/>
            <a:ext cx="79248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Senior 4-H members who are at least 15 years old may apply to serve as junior or assistant instructors for the NM Project Schools – Livestock, Horse and Home Economics.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endParaRPr lang="en-US" alt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Junior Instructor applicants  must be enrolled in an appropriate project area to be considered. This is a unique opportunity for youth to learn and teach while gaining valuable leadership skills.</a:t>
            </a:r>
            <a:r>
              <a:rPr lang="en-US" altLang="en-US" sz="2400" dirty="0">
                <a:latin typeface="Al Nile" pitchFamily="2" charset="-78"/>
                <a:cs typeface="Al Nile" pitchFamily="2" charset="-78"/>
              </a:rPr>
              <a:t> 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8C8B239-8DD0-D345-BB5B-76FB4D37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925" y="1164396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CC2A34D-4172-7A41-937E-523066AA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43" y="1118176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8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">
            <a:extLst>
              <a:ext uri="{FF2B5EF4-FFF2-40B4-BE49-F238E27FC236}">
                <a16:creationId xmlns:a16="http://schemas.microsoft.com/office/drawing/2014/main" id="{2D790B43-9D45-2C45-9811-16D6D1478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54400" y="2301676"/>
            <a:ext cx="9013371" cy="380841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Must be a Senior 4-H Member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Receive specialized counselor training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Work with novice and junior  members and develop leadership skills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ngsana New" panose="02020603050405020304" pitchFamily="18" charset="-34"/>
                <a:cs typeface="Angsana New" panose="02020603050405020304" pitchFamily="18" charset="-34"/>
              </a:rPr>
              <a:t>Can serve in a number of positions: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Head Counselor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Group Leader/Counselor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Workshop Assistant 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Photographer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altLang="en-US" sz="2400" b="1" dirty="0">
              <a:latin typeface="Arial Narrow" panose="020B0604020202020204" pitchFamily="34" charset="0"/>
            </a:endParaRPr>
          </a:p>
        </p:txBody>
      </p:sp>
      <p:sp>
        <p:nvSpPr>
          <p:cNvPr id="69637" name="Line 7">
            <a:extLst>
              <a:ext uri="{FF2B5EF4-FFF2-40B4-BE49-F238E27FC236}">
                <a16:creationId xmlns:a16="http://schemas.microsoft.com/office/drawing/2014/main" id="{C4EA5E59-9ACE-7E40-BD82-71633831B9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2484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00B46C-60DC-F24C-8556-B227E9DDE052}"/>
              </a:ext>
            </a:extLst>
          </p:cNvPr>
          <p:cNvSpPr txBox="1"/>
          <p:nvPr/>
        </p:nvSpPr>
        <p:spPr>
          <a:xfrm>
            <a:off x="1201004" y="370665"/>
            <a:ext cx="9976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4-H Youth Get-Away Camp Counselors </a:t>
            </a:r>
          </a:p>
          <a:p>
            <a:pPr algn="ctr"/>
            <a:r>
              <a:rPr lang="en-US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and </a:t>
            </a:r>
          </a:p>
          <a:p>
            <a:pPr algn="ctr"/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Counselors in Training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8263712-A744-9244-A18E-11E2A4D6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61" y="1681580"/>
            <a:ext cx="491968" cy="5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3019C610-2E46-204E-8199-4D6B926AB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04" y="1680291"/>
            <a:ext cx="491968" cy="50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2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/>
    </mc:Choice>
    <mc:Fallback xmlns="">
      <p:transition spd="slow" advClick="0" advTm="1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57B8E7-3F5C-D345-94F0-528273103361}"/>
              </a:ext>
            </a:extLst>
          </p:cNvPr>
          <p:cNvSpPr txBox="1"/>
          <p:nvPr/>
        </p:nvSpPr>
        <p:spPr>
          <a:xfrm>
            <a:off x="1161144" y="1494970"/>
            <a:ext cx="10261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Responsibilities include, but are not limited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Plan and conduct Senior Leadership Retreat (SLR), </a:t>
            </a:r>
            <a:r>
              <a:rPr lang="en-US" sz="2800">
                <a:latin typeface="Angsana New" panose="02020603050405020304" pitchFamily="18" charset="-34"/>
                <a:cs typeface="Angsana New" panose="02020603050405020304" pitchFamily="18" charset="-34"/>
              </a:rPr>
              <a:t>Youth Get-Away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(YGA) and State 4-H Conference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Workshops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Sessions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Community Service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Dances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Providing county and multi-county leadership workshops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Attend a trip for team training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Take part in other various year-round activities as well as specific requests from the various counties</a:t>
            </a:r>
            <a:r>
              <a:rPr lang="en-US" sz="2800" dirty="0"/>
              <a:t>.</a:t>
            </a:r>
          </a:p>
          <a:p>
            <a:r>
              <a:rPr lang="en-US" sz="2800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E85DC-F3BB-1940-83E8-474A7659FD62}"/>
              </a:ext>
            </a:extLst>
          </p:cNvPr>
          <p:cNvSpPr txBox="1"/>
          <p:nvPr/>
        </p:nvSpPr>
        <p:spPr>
          <a:xfrm>
            <a:off x="3791481" y="478447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State 4-H Leadership Team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22EE171-DDFB-B44B-9B77-C1BA35082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586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B96BDCB3-E05B-9F4C-82A5-625938AA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8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41835"/>
      </p:ext>
    </p:extLst>
  </p:cSld>
  <p:clrMapOvr>
    <a:masterClrMapping/>
  </p:clrMapOvr>
  <p:transition advClick="0" advTm="5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566B7F17-4022-AC4A-BA7B-06F83EC8E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             </a:t>
            </a:r>
            <a:endParaRPr lang="en-US" altLang="en-US" sz="5400" b="1" dirty="0"/>
          </a:p>
        </p:txBody>
      </p:sp>
      <p:sp>
        <p:nvSpPr>
          <p:cNvPr id="78850" name="Text Box 3">
            <a:extLst>
              <a:ext uri="{FF2B5EF4-FFF2-40B4-BE49-F238E27FC236}">
                <a16:creationId xmlns:a16="http://schemas.microsoft.com/office/drawing/2014/main" id="{41D3750D-1011-BF4A-A410-FE390B27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6" y="1560513"/>
            <a:ext cx="7788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 Narrow" panose="020B0604020202020204" pitchFamily="34" charset="0"/>
            </a:endParaRP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E586BA27-B8A0-6440-88ED-78AE7526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14582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>
            <a:extLst>
              <a:ext uri="{FF2B5EF4-FFF2-40B4-BE49-F238E27FC236}">
                <a16:creationId xmlns:a16="http://schemas.microsoft.com/office/drawing/2014/main" id="{FD545D0B-063E-2A48-87E3-4F7EF5EA5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5214582"/>
            <a:ext cx="752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ED22C4-EDA9-2245-9639-811A81B526ED}"/>
              </a:ext>
            </a:extLst>
          </p:cNvPr>
          <p:cNvSpPr txBox="1"/>
          <p:nvPr/>
        </p:nvSpPr>
        <p:spPr>
          <a:xfrm>
            <a:off x="4154338" y="318790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State 4-H Leadership Team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AEB4CD7-F831-E240-80B8-2B895A3E9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123440"/>
            <a:ext cx="10642600" cy="65556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Application is located on NM State 4-H website 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Applications Due June 1 to State 4-H Office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Candidate Orientation held first week of June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Select an interview time during State 4-H Conference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Ambassadors selected by panel of judges (State 4-H Conference)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Officers approved for election by panel of judges (State 4-H Conference)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Officers elected by 4-H members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Orientation held for new team following State 4-H Conference.</a:t>
            </a: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For responsibilities, time </a:t>
            </a:r>
            <a:r>
              <a:rPr lang="en-US" altLang="en-US" sz="30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commitment and financial commitment go to  </a:t>
            </a:r>
            <a:r>
              <a:rPr lang="en-US" altLang="en-US" sz="30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4"/>
              </a:rPr>
              <a:t>hhttps://nm4h.nmsu.edu/leadership/youth.htmlttps://nm4h.nmsu.edu/leadership/youth.html</a:t>
            </a:r>
            <a:endParaRPr lang="en-US" altLang="en-US" sz="3000" b="1" dirty="0">
              <a:solidFill>
                <a:srgbClr val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2400" b="1" dirty="0">
              <a:solidFill>
                <a:srgbClr val="000000"/>
              </a:solidFill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48803"/>
      </p:ext>
    </p:extLst>
  </p:cSld>
  <p:clrMapOvr>
    <a:masterClrMapping/>
  </p:clrMapOvr>
  <p:transition advClick="0" advTm="47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414338"/>
            <a:ext cx="2289175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4318000" y="2778125"/>
            <a:ext cx="4760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200" b="1"/>
              <a:t>Thank you!!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11267</TotalTime>
  <Words>535</Words>
  <Application>Microsoft Macintosh PowerPoint</Application>
  <PresentationFormat>Widescreen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Al Nile</vt:lpstr>
      <vt:lpstr>American Typewriter</vt:lpstr>
      <vt:lpstr>Angsana New</vt:lpstr>
      <vt:lpstr>Arial</vt:lpstr>
      <vt:lpstr>Arial Narrow</vt:lpstr>
      <vt:lpstr>Calibri</vt:lpstr>
      <vt:lpstr>Calibri Light</vt:lpstr>
      <vt:lpstr>Courier New</vt:lpstr>
      <vt:lpstr>Impact</vt:lpstr>
      <vt:lpstr>Wingdings</vt:lpstr>
      <vt:lpstr>Office Theme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Butterfield</cp:lastModifiedBy>
  <cp:revision>115</cp:revision>
  <cp:lastPrinted>2022-10-06T18:02:50Z</cp:lastPrinted>
  <dcterms:created xsi:type="dcterms:W3CDTF">2017-02-21T20:50:35Z</dcterms:created>
  <dcterms:modified xsi:type="dcterms:W3CDTF">2022-10-06T18:57:38Z</dcterms:modified>
</cp:coreProperties>
</file>